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10" r:id="rId5"/>
    <p:sldMasterId id="2147483718" r:id="rId6"/>
    <p:sldMasterId id="2147483723" r:id="rId7"/>
    <p:sldMasterId id="2147483746" r:id="rId8"/>
  </p:sldMasterIdLst>
  <p:notesMasterIdLst>
    <p:notesMasterId r:id="rId24"/>
  </p:notesMasterIdLst>
  <p:handoutMasterIdLst>
    <p:handoutMasterId r:id="rId25"/>
  </p:handoutMasterIdLst>
  <p:sldIdLst>
    <p:sldId id="263" r:id="rId9"/>
    <p:sldId id="264" r:id="rId10"/>
    <p:sldId id="265" r:id="rId11"/>
    <p:sldId id="266" r:id="rId12"/>
    <p:sldId id="267" r:id="rId13"/>
    <p:sldId id="268" r:id="rId14"/>
    <p:sldId id="274" r:id="rId15"/>
    <p:sldId id="276" r:id="rId16"/>
    <p:sldId id="275" r:id="rId17"/>
    <p:sldId id="277" r:id="rId18"/>
    <p:sldId id="278" r:id="rId19"/>
    <p:sldId id="279" r:id="rId20"/>
    <p:sldId id="270" r:id="rId21"/>
    <p:sldId id="271" r:id="rId22"/>
    <p:sldId id="27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1" clrIdx="0">
    <p:extLst>
      <p:ext uri="{19B8F6BF-5375-455C-9EA6-DF929625EA0E}">
        <p15:presenceInfo xmlns:p15="http://schemas.microsoft.com/office/powerpoint/2012/main" userId="S-1-5-21-1531082355-734649621-3782574898-22936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64" d="100"/>
          <a:sy n="64" d="100"/>
        </p:scale>
        <p:origin x="1340"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5/21/2018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100538"/>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&lt;Course Name&gt;		</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571625" y="428625"/>
            <a:ext cx="4572000" cy="3429000"/>
          </a:xfrm>
        </p:spPr>
      </p:sp>
    </p:spTree>
    <p:extLst>
      <p:ext uri="{BB962C8B-B14F-4D97-AF65-F5344CB8AC3E}">
        <p14:creationId xmlns:p14="http://schemas.microsoft.com/office/powerpoint/2010/main" val="298305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56317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843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73186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0919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7613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9663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4939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19219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5700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42474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67899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8760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447492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2187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8.png"/><Relationship Id="rId14" Type="http://schemas.openxmlformats.org/officeDocument/2006/relationships/hyperlink" Target="http://www.capgemini.com/"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41.png"/><Relationship Id="rId1" Type="http://schemas.openxmlformats.org/officeDocument/2006/relationships/slideMaster" Target="../slideMasters/slideMaster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7.svg"/><Relationship Id="rId4"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1.svg"/><Relationship Id="rId2" Type="http://schemas.openxmlformats.org/officeDocument/2006/relationships/image" Target="../media/image50.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5/21/2018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76861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772173965"/>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172866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88768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65836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382913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068763381"/>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4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86969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79903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92290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210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36011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6778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957089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65155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8594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836726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51765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51355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38243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77465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5/21/2018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03867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218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3717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6121760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8865002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881556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411480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8592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337409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604468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286844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5/21/2018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4874378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62755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5429248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52047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4656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824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9730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556776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95021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723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745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5/21/2018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02577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985954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8548470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728306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6177177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3484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51703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527124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2721100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0186324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06330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12"/>
          <p:cNvPicPr>
            <a:picLocks noChangeAspect="1" noChangeArrowheads="1"/>
          </p:cNvPicPr>
          <p:nvPr userDrawn="1"/>
        </p:nvPicPr>
        <p:blipFill>
          <a:blip r:embed="rId3"/>
          <a:srcRect/>
          <a:stretch>
            <a:fillRect/>
          </a:stretch>
        </p:blipFill>
        <p:spPr bwMode="auto">
          <a:xfrm>
            <a:off x="7315200" y="1828801"/>
            <a:ext cx="1691640" cy="1288869"/>
          </a:xfrm>
          <a:prstGeom prst="rect">
            <a:avLst/>
          </a:prstGeom>
          <a:noFill/>
          <a:ln w="9525">
            <a:noFill/>
            <a:miter lim="800000"/>
            <a:headEnd/>
            <a:tailEnd/>
          </a:ln>
          <a:effectLst/>
        </p:spPr>
      </p:pic>
    </p:spTree>
    <p:extLst>
      <p:ext uri="{BB962C8B-B14F-4D97-AF65-F5344CB8AC3E}">
        <p14:creationId xmlns:p14="http://schemas.microsoft.com/office/powerpoint/2010/main" val="150072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7" name="Picture 10"/>
          <p:cNvPicPr>
            <a:picLocks noChangeAspect="1" noChangeArrowheads="1"/>
          </p:cNvPicPr>
          <p:nvPr userDrawn="1"/>
        </p:nvPicPr>
        <p:blipFill>
          <a:blip r:embed="rId3"/>
          <a:srcRect/>
          <a:stretch>
            <a:fillRect/>
          </a:stretch>
        </p:blipFill>
        <p:spPr bwMode="auto">
          <a:xfrm>
            <a:off x="7315202" y="1828800"/>
            <a:ext cx="1653701" cy="1554480"/>
          </a:xfrm>
          <a:prstGeom prst="rect">
            <a:avLst/>
          </a:prstGeom>
          <a:noFill/>
          <a:ln w="9525">
            <a:noFill/>
            <a:miter lim="800000"/>
            <a:headEnd/>
            <a:tailEnd/>
          </a:ln>
          <a:effectLst/>
        </p:spPr>
      </p:pic>
    </p:spTree>
    <p:extLst>
      <p:ext uri="{BB962C8B-B14F-4D97-AF65-F5344CB8AC3E}">
        <p14:creationId xmlns:p14="http://schemas.microsoft.com/office/powerpoint/2010/main" val="3432416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8"/>
          <p:cNvPicPr>
            <a:picLocks noChangeAspect="1" noChangeArrowheads="1"/>
          </p:cNvPicPr>
          <p:nvPr userDrawn="1"/>
        </p:nvPicPr>
        <p:blipFill>
          <a:blip r:embed="rId3"/>
          <a:srcRect/>
          <a:stretch>
            <a:fillRect/>
          </a:stretch>
        </p:blipFill>
        <p:spPr bwMode="auto">
          <a:xfrm>
            <a:off x="7315200" y="1828800"/>
            <a:ext cx="1691640" cy="1195089"/>
          </a:xfrm>
          <a:prstGeom prst="rect">
            <a:avLst/>
          </a:prstGeom>
          <a:noFill/>
          <a:ln w="9525">
            <a:noFill/>
            <a:miter lim="800000"/>
            <a:headEnd/>
            <a:tailEnd/>
          </a:ln>
          <a:effectLst/>
        </p:spPr>
      </p:pic>
    </p:spTree>
    <p:extLst>
      <p:ext uri="{BB962C8B-B14F-4D97-AF65-F5344CB8AC3E}">
        <p14:creationId xmlns:p14="http://schemas.microsoft.com/office/powerpoint/2010/main" val="6087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1.sv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1.sv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10.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4.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image" Target="../media/image10.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1.sv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7723582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763" r:id="rId6"/>
    <p:sldLayoutId id="2147483764" r:id="rId7"/>
    <p:sldLayoutId id="2147483765" r:id="rId8"/>
    <p:sldLayoutId id="2147483766" r:id="rId9"/>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69735210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06011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9485690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27318428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www.kirupa.com/react/creating_single_page_app_react_using_react_router.htm" TargetMode="External"/><Relationship Id="rId3" Type="http://schemas.openxmlformats.org/officeDocument/2006/relationships/hyperlink" Target="https://reactjs.org/docs/hello-world.html" TargetMode="External"/><Relationship Id="rId7" Type="http://schemas.openxmlformats.org/officeDocument/2006/relationships/hyperlink" Target="https://thinkster.io/tutorials/getting-started-with-reac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blog.pusher.com/getting-started-with-react-router-v4/" TargetMode="External"/><Relationship Id="rId5" Type="http://schemas.openxmlformats.org/officeDocument/2006/relationships/hyperlink" Target="https://gkedge.gitbooks.io/redux-course-notes/" TargetMode="External"/><Relationship Id="rId10" Type="http://schemas.openxmlformats.org/officeDocument/2006/relationships/hyperlink" Target="http://www.medium.com/" TargetMode="External"/><Relationship Id="rId4" Type="http://schemas.openxmlformats.org/officeDocument/2006/relationships/hyperlink" Target="https://reactjs.org/docs/react-api.html" TargetMode="External"/><Relationship Id="rId9" Type="http://schemas.openxmlformats.org/officeDocument/2006/relationships/hyperlink" Target="https://scotch.io/tutorials/learning-react-getting-started-and-concepts#introducti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183991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4000" b="1" dirty="0">
                <a:solidFill>
                  <a:schemeClr val="bg1"/>
                </a:solidFill>
              </a:rPr>
              <a:t>React </a:t>
            </a:r>
            <a:r>
              <a:rPr lang="en-US" sz="4000" b="1" dirty="0" err="1">
                <a:solidFill>
                  <a:schemeClr val="bg1"/>
                </a:solidFill>
              </a:rPr>
              <a:t>Js</a:t>
            </a:r>
            <a:r>
              <a:rPr lang="en-US" sz="4000" b="1" dirty="0">
                <a:solidFill>
                  <a:schemeClr val="bg1"/>
                </a:solidFill>
              </a:rPr>
              <a:t> v.16</a:t>
            </a:r>
            <a:endParaRPr lang="en-US" sz="4000" dirty="0">
              <a:solidFill>
                <a:schemeClr val="bg1"/>
              </a:solidFill>
            </a:endParaRPr>
          </a:p>
          <a:p>
            <a:pPr eaLnBrk="1" hangingPunct="1"/>
            <a:endParaRPr lang="en-US"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03237"/>
            <a:ext cx="8229600" cy="4525963"/>
          </a:xfrm>
        </p:spPr>
        <p:txBody>
          <a:bodyPr/>
          <a:lstStyle/>
          <a:p>
            <a:r>
              <a:rPr lang="en-US" dirty="0">
                <a:solidFill>
                  <a:schemeClr val="bg1"/>
                </a:solidFill>
              </a:rPr>
              <a:t>Day 6</a:t>
            </a:r>
          </a:p>
          <a:p>
            <a:endParaRPr lang="en-US" dirty="0">
              <a:solidFill>
                <a:schemeClr val="bg1"/>
              </a:solidFill>
            </a:endParaRPr>
          </a:p>
          <a:p>
            <a:pPr lvl="0"/>
            <a:r>
              <a:rPr lang="en-US" dirty="0">
                <a:solidFill>
                  <a:schemeClr val="bg1"/>
                </a:solidFill>
              </a:rPr>
              <a:t>What's in a URL?</a:t>
            </a:r>
          </a:p>
          <a:p>
            <a:pPr lvl="0"/>
            <a:r>
              <a:rPr lang="en-US" dirty="0">
                <a:solidFill>
                  <a:schemeClr val="bg1"/>
                </a:solidFill>
              </a:rPr>
              <a:t>React Router's core components</a:t>
            </a:r>
          </a:p>
          <a:p>
            <a:pPr lvl="0"/>
            <a:r>
              <a:rPr lang="en-US" dirty="0">
                <a:solidFill>
                  <a:schemeClr val="bg1"/>
                </a:solidFill>
              </a:rPr>
              <a:t>React Router v4</a:t>
            </a:r>
          </a:p>
          <a:p>
            <a:pPr lvl="0"/>
            <a:r>
              <a:rPr lang="en-US" dirty="0">
                <a:solidFill>
                  <a:schemeClr val="bg1"/>
                </a:solidFill>
              </a:rPr>
              <a:t>Building the components of react-router</a:t>
            </a:r>
          </a:p>
          <a:p>
            <a:pPr lvl="0"/>
            <a:r>
              <a:rPr lang="en-US" dirty="0">
                <a:solidFill>
                  <a:schemeClr val="bg1"/>
                </a:solidFill>
              </a:rPr>
              <a:t>Middleware</a:t>
            </a:r>
          </a:p>
          <a:p>
            <a:pPr lvl="0"/>
            <a:r>
              <a:rPr lang="en-US" dirty="0">
                <a:solidFill>
                  <a:schemeClr val="bg1"/>
                </a:solidFill>
              </a:rPr>
              <a:t>Middleware Applicability</a:t>
            </a:r>
          </a:p>
          <a:p>
            <a:pPr lvl="0"/>
            <a:r>
              <a:rPr lang="en-US" dirty="0">
                <a:solidFill>
                  <a:schemeClr val="bg1"/>
                </a:solidFill>
              </a:rPr>
              <a:t>React Router Configuration</a:t>
            </a:r>
          </a:p>
          <a:p>
            <a:pPr lvl="0"/>
            <a:r>
              <a:rPr lang="en-US" dirty="0">
                <a:solidFill>
                  <a:schemeClr val="bg1"/>
                </a:solidFill>
              </a:rPr>
              <a:t>React Router with Redux</a:t>
            </a:r>
          </a:p>
          <a:p>
            <a:r>
              <a:rPr lang="en-US" dirty="0">
                <a:solidFill>
                  <a:schemeClr val="bg1"/>
                </a:solidFill>
              </a:rPr>
              <a:t>Navigate with React Router</a:t>
            </a:r>
          </a:p>
        </p:txBody>
      </p:sp>
      <p:sp>
        <p:nvSpPr>
          <p:cNvPr id="3" name="Footer Placeholder 2"/>
          <p:cNvSpPr>
            <a:spLocks noGrp="1"/>
          </p:cNvSpPr>
          <p:nvPr>
            <p:ph type="ftr" sz="quarter" idx="11"/>
          </p:nvPr>
        </p:nvSpPr>
        <p:spPr/>
        <p:txBody>
          <a:bodyPr/>
          <a:lstStyle/>
          <a:p>
            <a:r>
              <a:rPr lang="en-US"/>
              <a:t>Capgemini Public</a:t>
            </a:r>
          </a:p>
        </p:txBody>
      </p:sp>
      <p:sp>
        <p:nvSpPr>
          <p:cNvPr id="8" name="Title 6"/>
          <p:cNvSpPr txBox="1">
            <a:spLocks/>
          </p:cNvSpPr>
          <p:nvPr/>
        </p:nvSpPr>
        <p:spPr>
          <a:xfrm>
            <a:off x="457200" y="163727"/>
            <a:ext cx="8229600" cy="792162"/>
          </a:xfrm>
          <a:prstGeom prst="rect">
            <a:avLst/>
          </a:prstGeom>
        </p:spPr>
        <p:txBody>
          <a:bodyPr>
            <a:normAutofit/>
          </a:bodyPr>
          <a:lst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a:lstStyle>
          <a:p>
            <a:r>
              <a:rPr lang="en-US"/>
              <a:t>Day Wise Schedule &amp; Table of Contents</a:t>
            </a:r>
            <a:endParaRPr lang="en-US" sz="2400" dirty="0"/>
          </a:p>
        </p:txBody>
      </p:sp>
    </p:spTree>
    <p:extLst>
      <p:ext uri="{BB962C8B-B14F-4D97-AF65-F5344CB8AC3E}">
        <p14:creationId xmlns:p14="http://schemas.microsoft.com/office/powerpoint/2010/main" val="478838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03237"/>
            <a:ext cx="8229600" cy="4525963"/>
          </a:xfrm>
        </p:spPr>
        <p:txBody>
          <a:bodyPr/>
          <a:lstStyle/>
          <a:p>
            <a:r>
              <a:rPr lang="en-US" dirty="0">
                <a:solidFill>
                  <a:schemeClr val="bg1"/>
                </a:solidFill>
              </a:rPr>
              <a:t>Day 7</a:t>
            </a:r>
          </a:p>
          <a:p>
            <a:endParaRPr lang="en-US" dirty="0">
              <a:solidFill>
                <a:schemeClr val="bg1"/>
              </a:solidFill>
            </a:endParaRPr>
          </a:p>
          <a:p>
            <a:pPr lvl="0"/>
            <a:r>
              <a:rPr lang="en-US" dirty="0">
                <a:solidFill>
                  <a:schemeClr val="bg1"/>
                </a:solidFill>
              </a:rPr>
              <a:t>Unidirectional data flow</a:t>
            </a:r>
          </a:p>
          <a:p>
            <a:pPr lvl="0"/>
            <a:r>
              <a:rPr lang="en-US" dirty="0">
                <a:solidFill>
                  <a:schemeClr val="bg1"/>
                </a:solidFill>
              </a:rPr>
              <a:t>Component Types</a:t>
            </a:r>
          </a:p>
          <a:p>
            <a:pPr lvl="0"/>
            <a:r>
              <a:rPr lang="en-US" dirty="0">
                <a:solidFill>
                  <a:schemeClr val="bg1"/>
                </a:solidFill>
              </a:rPr>
              <a:t>props or state?</a:t>
            </a:r>
          </a:p>
          <a:p>
            <a:pPr lvl="0"/>
            <a:r>
              <a:rPr lang="en-US" dirty="0">
                <a:solidFill>
                  <a:schemeClr val="bg1"/>
                </a:solidFill>
              </a:rPr>
              <a:t>React Architecture</a:t>
            </a:r>
          </a:p>
          <a:p>
            <a:pPr lvl="0"/>
            <a:r>
              <a:rPr lang="en-US" dirty="0">
                <a:solidFill>
                  <a:schemeClr val="bg1"/>
                </a:solidFill>
              </a:rPr>
              <a:t>React component's Life Cycle</a:t>
            </a:r>
          </a:p>
          <a:p>
            <a:pPr lvl="0"/>
            <a:r>
              <a:rPr lang="en-US" dirty="0">
                <a:solidFill>
                  <a:schemeClr val="bg1"/>
                </a:solidFill>
              </a:rPr>
              <a:t>React component - Life cycle phases</a:t>
            </a:r>
          </a:p>
          <a:p>
            <a:pPr lvl="0"/>
            <a:r>
              <a:rPr lang="en-US" dirty="0">
                <a:solidFill>
                  <a:schemeClr val="bg1"/>
                </a:solidFill>
              </a:rPr>
              <a:t>React component - Life cycle methods execution sequence</a:t>
            </a:r>
          </a:p>
          <a:p>
            <a:pPr lvl="0"/>
            <a:r>
              <a:rPr lang="en-US" dirty="0" err="1">
                <a:solidFill>
                  <a:schemeClr val="bg1"/>
                </a:solidFill>
              </a:rPr>
              <a:t>Mixins</a:t>
            </a:r>
            <a:r>
              <a:rPr lang="en-US" dirty="0">
                <a:solidFill>
                  <a:schemeClr val="bg1"/>
                </a:solidFill>
              </a:rPr>
              <a:t> </a:t>
            </a:r>
          </a:p>
        </p:txBody>
      </p:sp>
      <p:sp>
        <p:nvSpPr>
          <p:cNvPr id="3" name="Footer Placeholder 2"/>
          <p:cNvSpPr>
            <a:spLocks noGrp="1"/>
          </p:cNvSpPr>
          <p:nvPr>
            <p:ph type="ftr" sz="quarter" idx="11"/>
          </p:nvPr>
        </p:nvSpPr>
        <p:spPr/>
        <p:txBody>
          <a:bodyPr/>
          <a:lstStyle/>
          <a:p>
            <a:r>
              <a:rPr lang="en-US"/>
              <a:t>Capgemini Public</a:t>
            </a:r>
          </a:p>
        </p:txBody>
      </p:sp>
      <p:sp>
        <p:nvSpPr>
          <p:cNvPr id="8" name="Title 6"/>
          <p:cNvSpPr txBox="1">
            <a:spLocks/>
          </p:cNvSpPr>
          <p:nvPr/>
        </p:nvSpPr>
        <p:spPr>
          <a:xfrm>
            <a:off x="457200" y="163727"/>
            <a:ext cx="8229600" cy="792162"/>
          </a:xfrm>
          <a:prstGeom prst="rect">
            <a:avLst/>
          </a:prstGeom>
        </p:spPr>
        <p:txBody>
          <a:bodyPr>
            <a:normAutofit/>
          </a:bodyPr>
          <a:lst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a:lstStyle>
          <a:p>
            <a:r>
              <a:rPr lang="en-US"/>
              <a:t>Day Wise Schedule &amp; Table of Contents</a:t>
            </a:r>
            <a:endParaRPr lang="en-US" sz="2400" dirty="0"/>
          </a:p>
        </p:txBody>
      </p:sp>
    </p:spTree>
    <p:extLst>
      <p:ext uri="{BB962C8B-B14F-4D97-AF65-F5344CB8AC3E}">
        <p14:creationId xmlns:p14="http://schemas.microsoft.com/office/powerpoint/2010/main" val="1085835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03237"/>
            <a:ext cx="8229600" cy="4525963"/>
          </a:xfrm>
        </p:spPr>
        <p:txBody>
          <a:bodyPr/>
          <a:lstStyle/>
          <a:p>
            <a:r>
              <a:rPr lang="en-US" dirty="0">
                <a:solidFill>
                  <a:schemeClr val="bg1"/>
                </a:solidFill>
              </a:rPr>
              <a:t>Day 8</a:t>
            </a:r>
          </a:p>
          <a:p>
            <a:endParaRPr lang="en-US" dirty="0">
              <a:solidFill>
                <a:schemeClr val="bg1"/>
              </a:solidFill>
            </a:endParaRPr>
          </a:p>
          <a:p>
            <a:pPr lvl="1"/>
            <a:r>
              <a:rPr lang="en-US" b="1" dirty="0"/>
              <a:t>Node Package Manager</a:t>
            </a:r>
            <a:endParaRPr lang="en-US" dirty="0"/>
          </a:p>
          <a:p>
            <a:pPr lvl="1"/>
            <a:r>
              <a:rPr lang="en-US" b="1" dirty="0" err="1"/>
              <a:t>EventEmitter</a:t>
            </a:r>
            <a:endParaRPr lang="en-US" dirty="0"/>
          </a:p>
          <a:p>
            <a:pPr lvl="1"/>
            <a:r>
              <a:rPr lang="en-US" b="1" dirty="0"/>
              <a:t>Creating an </a:t>
            </a:r>
            <a:r>
              <a:rPr lang="en-US" b="1" dirty="0" err="1"/>
              <a:t>EventEmitter</a:t>
            </a:r>
            <a:endParaRPr lang="en-US" dirty="0"/>
          </a:p>
          <a:p>
            <a:pPr lvl="1"/>
            <a:r>
              <a:rPr lang="en-US" b="1" dirty="0"/>
              <a:t>Gulp-JavaScript Task Runner</a:t>
            </a:r>
            <a:endParaRPr lang="en-US" dirty="0"/>
          </a:p>
          <a:p>
            <a:pPr lvl="1"/>
            <a:r>
              <a:rPr lang="en-US" b="1" dirty="0"/>
              <a:t>Gulp API</a:t>
            </a:r>
            <a:endParaRPr lang="en-US" dirty="0"/>
          </a:p>
          <a:p>
            <a:pPr lvl="1"/>
            <a:r>
              <a:rPr lang="en-US" b="1" dirty="0"/>
              <a:t>Creating React Component modules</a:t>
            </a:r>
            <a:endParaRPr lang="en-US" dirty="0"/>
          </a:p>
          <a:p>
            <a:pPr lvl="1"/>
            <a:r>
              <a:rPr lang="en-US" b="1" dirty="0"/>
              <a:t>Creating gulpfile.js</a:t>
            </a:r>
            <a:endParaRPr lang="en-US" dirty="0"/>
          </a:p>
          <a:p>
            <a:pPr lvl="1"/>
            <a:r>
              <a:rPr lang="en-US" b="1" dirty="0"/>
              <a:t>Flux Introduction</a:t>
            </a:r>
            <a:endParaRPr lang="en-US" dirty="0"/>
          </a:p>
          <a:p>
            <a:pPr lvl="1"/>
            <a:r>
              <a:rPr lang="en-US" b="1" dirty="0"/>
              <a:t>Flux - Action</a:t>
            </a:r>
            <a:endParaRPr lang="en-US" dirty="0"/>
          </a:p>
          <a:p>
            <a:pPr lvl="1"/>
            <a:r>
              <a:rPr lang="en-US" b="1" dirty="0"/>
              <a:t>Flux - Dispatcher</a:t>
            </a:r>
            <a:endParaRPr lang="en-US" dirty="0"/>
          </a:p>
          <a:p>
            <a:pPr lvl="1"/>
            <a:r>
              <a:rPr lang="en-US" b="1" dirty="0"/>
              <a:t>Flux - Store</a:t>
            </a:r>
            <a:endParaRPr lang="en-US" dirty="0"/>
          </a:p>
          <a:p>
            <a:pPr lvl="1"/>
            <a:r>
              <a:rPr lang="en-US" b="1" dirty="0"/>
              <a:t>React View (Controller View)</a:t>
            </a:r>
            <a:endParaRPr lang="en-US" dirty="0"/>
          </a:p>
          <a:p>
            <a:pPr lvl="1"/>
            <a:r>
              <a:rPr lang="en-US" b="1" dirty="0"/>
              <a:t>Flux flow</a:t>
            </a:r>
            <a:endParaRPr lang="en-US" dirty="0"/>
          </a:p>
          <a:p>
            <a:pPr lvl="0"/>
            <a:endParaRPr lang="en-US" dirty="0">
              <a:solidFill>
                <a:schemeClr val="bg1"/>
              </a:solidFill>
            </a:endParaRPr>
          </a:p>
        </p:txBody>
      </p:sp>
      <p:sp>
        <p:nvSpPr>
          <p:cNvPr id="3" name="Footer Placeholder 2"/>
          <p:cNvSpPr>
            <a:spLocks noGrp="1"/>
          </p:cNvSpPr>
          <p:nvPr>
            <p:ph type="ftr" sz="quarter" idx="11"/>
          </p:nvPr>
        </p:nvSpPr>
        <p:spPr/>
        <p:txBody>
          <a:bodyPr/>
          <a:lstStyle/>
          <a:p>
            <a:r>
              <a:rPr lang="en-US"/>
              <a:t>Capgemini Public</a:t>
            </a:r>
          </a:p>
        </p:txBody>
      </p:sp>
      <p:sp>
        <p:nvSpPr>
          <p:cNvPr id="8" name="Title 6"/>
          <p:cNvSpPr txBox="1">
            <a:spLocks/>
          </p:cNvSpPr>
          <p:nvPr/>
        </p:nvSpPr>
        <p:spPr>
          <a:xfrm>
            <a:off x="457200" y="163727"/>
            <a:ext cx="8229600" cy="792162"/>
          </a:xfrm>
          <a:prstGeom prst="rect">
            <a:avLst/>
          </a:prstGeom>
        </p:spPr>
        <p:txBody>
          <a:bodyPr>
            <a:normAutofit/>
          </a:bodyPr>
          <a:lst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a:lstStyle>
          <a:p>
            <a:r>
              <a:rPr lang="en-US"/>
              <a:t>Day Wise Schedule &amp; Table of Contents</a:t>
            </a:r>
            <a:endParaRPr lang="en-US" sz="2400" dirty="0"/>
          </a:p>
        </p:txBody>
      </p:sp>
    </p:spTree>
    <p:extLst>
      <p:ext uri="{BB962C8B-B14F-4D97-AF65-F5344CB8AC3E}">
        <p14:creationId xmlns:p14="http://schemas.microsoft.com/office/powerpoint/2010/main" val="390013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p:txBody>
          <a:bodyPr/>
          <a:lstStyle/>
          <a:p>
            <a:r>
              <a:rPr lang="en-US" dirty="0">
                <a:hlinkClick r:id="rId3"/>
              </a:rPr>
              <a:t>https://reactjs.org/docs/hello-world.html</a:t>
            </a:r>
            <a:endParaRPr lang="en-US" dirty="0"/>
          </a:p>
          <a:p>
            <a:r>
              <a:rPr lang="en-US" dirty="0">
                <a:hlinkClick r:id="rId4"/>
              </a:rPr>
              <a:t>https://reactjs.org/docs/react-api.html</a:t>
            </a:r>
            <a:endParaRPr lang="en-US" dirty="0"/>
          </a:p>
          <a:p>
            <a:r>
              <a:rPr lang="en-US" dirty="0">
                <a:hlinkClick r:id="rId4"/>
              </a:rPr>
              <a:t>https://reactjs.org/docs/react-api.html</a:t>
            </a:r>
            <a:endParaRPr lang="en-US" dirty="0"/>
          </a:p>
          <a:p>
            <a:r>
              <a:rPr lang="en-US" dirty="0">
                <a:hlinkClick r:id="rId5"/>
              </a:rPr>
              <a:t>https://gkedge.gitbooks.io/redux-course-notes/</a:t>
            </a:r>
            <a:endParaRPr lang="en-US" dirty="0"/>
          </a:p>
          <a:p>
            <a:r>
              <a:rPr lang="en-US" dirty="0">
                <a:hlinkClick r:id="rId6"/>
              </a:rPr>
              <a:t>https://blog.pusher.com/getting-started-with-react-router-v4/</a:t>
            </a:r>
            <a:endParaRPr lang="en-US" dirty="0"/>
          </a:p>
          <a:p>
            <a:r>
              <a:rPr lang="en-US" dirty="0">
                <a:hlinkClick r:id="rId7"/>
              </a:rPr>
              <a:t>https://thinkster.io/tutorials/getting-started-with-react</a:t>
            </a:r>
            <a:endParaRPr lang="en-US" dirty="0"/>
          </a:p>
          <a:p>
            <a:r>
              <a:rPr lang="en-US" dirty="0">
                <a:hlinkClick r:id="rId8"/>
              </a:rPr>
              <a:t>https://www.kirupa.com/react/creating_single_page_app_react_using_react_router.htm</a:t>
            </a:r>
            <a:endParaRPr lang="en-US" dirty="0"/>
          </a:p>
          <a:p>
            <a:r>
              <a:rPr lang="en-US" dirty="0">
                <a:hlinkClick r:id="rId9"/>
              </a:rPr>
              <a:t>https://scotch.io/tutorials/learning-react-getting-started-and-concepts#introduction</a:t>
            </a:r>
            <a:endParaRPr lang="en-US" dirty="0"/>
          </a:p>
          <a:p>
            <a:r>
              <a:rPr lang="en-US" dirty="0">
                <a:hlinkClick r:id="rId10"/>
              </a:rPr>
              <a:t>www.medium.com</a:t>
            </a:r>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r>
              <a:rPr lang="en-US" dirty="0">
                <a:solidFill>
                  <a:schemeClr val="tx1"/>
                </a:solidFill>
              </a:rPr>
              <a:t>Creating application using </a:t>
            </a:r>
            <a:r>
              <a:rPr lang="en-US" dirty="0" err="1">
                <a:solidFill>
                  <a:schemeClr val="tx1"/>
                </a:solidFill>
              </a:rPr>
              <a:t>reactJs</a:t>
            </a:r>
            <a:endParaRPr lang="en-US" dirty="0">
              <a:solidFill>
                <a:schemeClr val="tx1"/>
              </a:solidFill>
            </a:endParaRPr>
          </a:p>
          <a:p>
            <a:pPr marL="0" indent="0">
              <a:buNone/>
            </a:pPr>
            <a:r>
              <a:rPr lang="en-US"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Other Parallel Technology Areas</a:t>
            </a:r>
            <a:endParaRPr lang="en-US" sz="2400" dirty="0"/>
          </a:p>
        </p:txBody>
      </p:sp>
      <p:sp>
        <p:nvSpPr>
          <p:cNvPr id="2" name="Content Placeholder 1"/>
          <p:cNvSpPr>
            <a:spLocks noGrp="1"/>
          </p:cNvSpPr>
          <p:nvPr>
            <p:ph idx="1"/>
          </p:nvPr>
        </p:nvSpPr>
        <p:spPr/>
        <p:txBody>
          <a:bodyPr/>
          <a:lstStyle/>
          <a:p>
            <a:r>
              <a:rPr lang="en-US"/>
              <a:t>React </a:t>
            </a:r>
            <a:r>
              <a:rPr lang="en-US" dirty="0" err="1"/>
              <a:t>Devtools</a:t>
            </a:r>
            <a:endParaRPr lang="en-US" dirty="0"/>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Document History</a:t>
            </a:r>
            <a:endParaRPr lang="en-US" sz="2400" dirty="0"/>
          </a:p>
        </p:txBody>
      </p:sp>
      <p:graphicFrame>
        <p:nvGraphicFramePr>
          <p:cNvPr id="5" name="Group 53"/>
          <p:cNvGraphicFramePr>
            <a:graphicFrameLocks noGrp="1"/>
          </p:cNvGraphicFramePr>
          <p:nvPr>
            <p:ph idx="1"/>
            <p:extLst>
              <p:ext uri="{D42A27DB-BD31-4B8C-83A1-F6EECF244321}">
                <p14:modId xmlns:p14="http://schemas.microsoft.com/office/powerpoint/2010/main" val="1192795690"/>
              </p:ext>
            </p:extLst>
          </p:nvPr>
        </p:nvGraphicFramePr>
        <p:xfrm>
          <a:off x="457200" y="1765176"/>
          <a:ext cx="8229600" cy="1507998"/>
        </p:xfrm>
        <a:graphic>
          <a:graphicData uri="http://schemas.openxmlformats.org/drawingml/2006/table">
            <a:tbl>
              <a:tblPr/>
              <a:tblGrid>
                <a:gridCol w="10287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Course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Software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Developer / SME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Change Record Remarks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16/02/2018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a:ln>
                            <a:noFill/>
                          </a:ln>
                          <a:solidFill>
                            <a:schemeClr val="tx1"/>
                          </a:solidFill>
                          <a:effectLst/>
                          <a:latin typeface="+mj-lt"/>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100" b="1" i="0" u="none" strike="noStrike" cap="none" normalizeH="0" baseline="0" dirty="0">
                          <a:ln>
                            <a:noFill/>
                          </a:ln>
                          <a:solidFill>
                            <a:schemeClr val="tx1"/>
                          </a:solidFill>
                          <a:effectLst/>
                          <a:latin typeface="+mj-lt"/>
                        </a:rPr>
                        <a:t>1.2</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err="1">
                          <a:ln>
                            <a:noFill/>
                          </a:ln>
                          <a:solidFill>
                            <a:schemeClr val="tx1"/>
                          </a:solidFill>
                          <a:effectLst/>
                          <a:latin typeface="+mj-lt"/>
                        </a:rPr>
                        <a:t>Kathiresan.N</a:t>
                      </a:r>
                      <a:endParaRPr kumimoji="0" lang="en-US" sz="1100" b="1" i="0" u="none" strike="noStrike" cap="none" normalizeH="0" baseline="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7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r>
              <a:rPr lang="en-US"/>
              <a:t>Capgemini Public</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Course Goals and Non Goals</a:t>
            </a:r>
            <a:endParaRPr lang="en-US" sz="2400" dirty="0"/>
          </a:p>
        </p:txBody>
      </p:sp>
      <p:sp>
        <p:nvSpPr>
          <p:cNvPr id="3" name="Content Placeholder 2"/>
          <p:cNvSpPr>
            <a:spLocks noGrp="1"/>
          </p:cNvSpPr>
          <p:nvPr>
            <p:ph idx="1"/>
          </p:nvPr>
        </p:nvSpPr>
        <p:spPr/>
        <p:txBody>
          <a:bodyPr/>
          <a:lstStyle/>
          <a:p>
            <a:r>
              <a:rPr lang="en-US" dirty="0">
                <a:solidFill>
                  <a:schemeClr val="tx1"/>
                </a:solidFill>
              </a:rPr>
              <a:t>Course Goals</a:t>
            </a:r>
          </a:p>
          <a:p>
            <a:pPr lvl="1"/>
            <a:r>
              <a:rPr lang="en-US" dirty="0">
                <a:solidFill>
                  <a:schemeClr val="tx1"/>
                </a:solidFill>
              </a:rPr>
              <a:t>Learning the </a:t>
            </a:r>
            <a:r>
              <a:rPr lang="en-US" dirty="0" err="1">
                <a:solidFill>
                  <a:schemeClr val="tx1"/>
                </a:solidFill>
              </a:rPr>
              <a:t>ReactJS</a:t>
            </a:r>
            <a:endParaRPr lang="en-US" dirty="0">
              <a:solidFill>
                <a:schemeClr val="tx1"/>
              </a:solidFill>
            </a:endParaRPr>
          </a:p>
          <a:p>
            <a:pPr>
              <a:buFont typeface="Wingdings" pitchFamily="2" charset="2"/>
              <a:buChar char="Ø"/>
            </a:pPr>
            <a:endParaRPr lang="en-US" dirty="0">
              <a:solidFill>
                <a:schemeClr val="tx1"/>
              </a:solidFill>
            </a:endParaRPr>
          </a:p>
          <a:p>
            <a:r>
              <a:rPr lang="en-US" dirty="0">
                <a:solidFill>
                  <a:schemeClr val="tx1"/>
                </a:solidFill>
              </a:rPr>
              <a:t>Course Non Goals </a:t>
            </a:r>
          </a:p>
          <a:p>
            <a:pPr lvl="1">
              <a:lnSpc>
                <a:spcPct val="150000"/>
              </a:lnSpc>
            </a:pPr>
            <a:r>
              <a:rPr lang="en-US" dirty="0">
                <a:solidFill>
                  <a:schemeClr val="tx1"/>
                </a:solidFill>
              </a:rPr>
              <a:t>Comparison with Angular2, Redux dev 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Pre-requisites</a:t>
            </a:r>
            <a:endParaRPr lang="en-US" sz="2400" dirty="0"/>
          </a:p>
        </p:txBody>
      </p:sp>
      <p:sp>
        <p:nvSpPr>
          <p:cNvPr id="2" name="Content Placeholder 1"/>
          <p:cNvSpPr>
            <a:spLocks noGrp="1"/>
          </p:cNvSpPr>
          <p:nvPr>
            <p:ph idx="1"/>
          </p:nvPr>
        </p:nvSpPr>
        <p:spPr/>
        <p:txBody>
          <a:bodyPr/>
          <a:lstStyle/>
          <a:p>
            <a:r>
              <a:rPr lang="en-US" dirty="0">
                <a:solidFill>
                  <a:schemeClr val="tx1"/>
                </a:solidFill>
              </a:rPr>
              <a:t>HTML, JavaScript-OOPS &amp; jQuery Basics</a:t>
            </a:r>
          </a:p>
          <a:p>
            <a:endParaRPr lang="en-US" dirty="0"/>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Intended Audience</a:t>
            </a:r>
            <a:endParaRPr lang="en-US" sz="2400" dirty="0"/>
          </a:p>
        </p:txBody>
      </p:sp>
      <p:sp>
        <p:nvSpPr>
          <p:cNvPr id="2" name="Content Placeholder 1"/>
          <p:cNvSpPr>
            <a:spLocks noGrp="1"/>
          </p:cNvSpPr>
          <p:nvPr>
            <p:ph idx="1"/>
          </p:nvPr>
        </p:nvSpPr>
        <p:spPr/>
        <p:txBody>
          <a:bodyPr/>
          <a:lstStyle/>
          <a:p>
            <a:r>
              <a:rPr lang="en-US" dirty="0">
                <a:solidFill>
                  <a:schemeClr val="tx1"/>
                </a:solidFill>
              </a:rPr>
              <a:t>Web application developers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Day Wise Schedule &amp; Table of Contents</a:t>
            </a:r>
            <a:endParaRPr lang="en-US" sz="2400" dirty="0"/>
          </a:p>
        </p:txBody>
      </p:sp>
      <p:sp>
        <p:nvSpPr>
          <p:cNvPr id="2" name="Content Placeholder 1"/>
          <p:cNvSpPr>
            <a:spLocks noGrp="1"/>
          </p:cNvSpPr>
          <p:nvPr>
            <p:ph idx="1"/>
          </p:nvPr>
        </p:nvSpPr>
        <p:spPr>
          <a:xfrm>
            <a:off x="457200" y="842028"/>
            <a:ext cx="8229600" cy="4525963"/>
          </a:xfrm>
        </p:spPr>
        <p:txBody>
          <a:bodyPr/>
          <a:lstStyle/>
          <a:p>
            <a:r>
              <a:rPr lang="en-US" dirty="0">
                <a:solidFill>
                  <a:schemeClr val="bg1"/>
                </a:solidFill>
              </a:rPr>
              <a:t>Day 1</a:t>
            </a:r>
          </a:p>
          <a:p>
            <a:pPr lvl="0"/>
            <a:r>
              <a:rPr lang="en-US" dirty="0">
                <a:solidFill>
                  <a:schemeClr val="bg1"/>
                </a:solidFill>
              </a:rPr>
              <a:t>Introduction of React JS</a:t>
            </a:r>
          </a:p>
          <a:p>
            <a:pPr lvl="1"/>
            <a:r>
              <a:rPr lang="en-US" dirty="0" err="1">
                <a:solidFill>
                  <a:schemeClr val="bg1"/>
                </a:solidFill>
              </a:rPr>
              <a:t>Javascript</a:t>
            </a:r>
            <a:r>
              <a:rPr lang="en-US" dirty="0">
                <a:solidFill>
                  <a:schemeClr val="bg1"/>
                </a:solidFill>
              </a:rPr>
              <a:t> MVC</a:t>
            </a:r>
          </a:p>
          <a:p>
            <a:pPr lvl="1"/>
            <a:r>
              <a:rPr lang="en-US" dirty="0">
                <a:solidFill>
                  <a:schemeClr val="bg1"/>
                </a:solidFill>
              </a:rPr>
              <a:t>View Technology</a:t>
            </a:r>
          </a:p>
          <a:p>
            <a:pPr lvl="1"/>
            <a:r>
              <a:rPr lang="en-US" dirty="0">
                <a:solidFill>
                  <a:schemeClr val="bg1"/>
                </a:solidFill>
              </a:rPr>
              <a:t>Introduction to </a:t>
            </a:r>
            <a:r>
              <a:rPr lang="en-US" dirty="0" err="1">
                <a:solidFill>
                  <a:schemeClr val="bg1"/>
                </a:solidFill>
              </a:rPr>
              <a:t>ReactJS</a:t>
            </a:r>
            <a:endParaRPr lang="en-US" dirty="0">
              <a:solidFill>
                <a:schemeClr val="bg1"/>
              </a:solidFill>
            </a:endParaRPr>
          </a:p>
          <a:p>
            <a:pPr lvl="1"/>
            <a:r>
              <a:rPr lang="en-US" dirty="0">
                <a:solidFill>
                  <a:schemeClr val="bg1"/>
                </a:solidFill>
              </a:rPr>
              <a:t>React and SPA</a:t>
            </a:r>
          </a:p>
          <a:p>
            <a:pPr lvl="1"/>
            <a:r>
              <a:rPr lang="en-US" dirty="0">
                <a:solidFill>
                  <a:schemeClr val="bg1"/>
                </a:solidFill>
              </a:rPr>
              <a:t>React Introduction</a:t>
            </a:r>
          </a:p>
          <a:p>
            <a:pPr lvl="1"/>
            <a:r>
              <a:rPr lang="en-US" dirty="0">
                <a:solidFill>
                  <a:schemeClr val="bg1"/>
                </a:solidFill>
              </a:rPr>
              <a:t>Why React?</a:t>
            </a:r>
          </a:p>
          <a:p>
            <a:pPr lvl="1"/>
            <a:r>
              <a:rPr lang="en-US" dirty="0">
                <a:solidFill>
                  <a:schemeClr val="bg1"/>
                </a:solidFill>
              </a:rPr>
              <a:t>Basic Setup</a:t>
            </a:r>
          </a:p>
          <a:p>
            <a:pPr lvl="1"/>
            <a:r>
              <a:rPr lang="en-US" dirty="0">
                <a:solidFill>
                  <a:schemeClr val="bg1"/>
                </a:solidFill>
              </a:rPr>
              <a:t>React Advantages</a:t>
            </a:r>
          </a:p>
          <a:p>
            <a:pPr lvl="1"/>
            <a:r>
              <a:rPr lang="en-US" dirty="0">
                <a:solidFill>
                  <a:schemeClr val="bg1"/>
                </a:solidFill>
              </a:rPr>
              <a:t>React Official Website</a:t>
            </a:r>
          </a:p>
          <a:p>
            <a:pPr lvl="1"/>
            <a:r>
              <a:rPr lang="en-US" dirty="0">
                <a:solidFill>
                  <a:schemeClr val="bg1"/>
                </a:solidFill>
              </a:rPr>
              <a:t>React CDN Hosting</a:t>
            </a:r>
          </a:p>
          <a:p>
            <a:pPr lvl="1"/>
            <a:r>
              <a:rPr lang="en-US" dirty="0">
                <a:solidFill>
                  <a:schemeClr val="bg1"/>
                </a:solidFill>
              </a:rPr>
              <a:t>First Example – Hello World</a:t>
            </a:r>
          </a:p>
          <a:p>
            <a:r>
              <a:rPr lang="en-US" dirty="0">
                <a:solidFill>
                  <a:schemeClr val="bg1"/>
                </a:solidFill>
              </a:rPr>
              <a:t> </a:t>
            </a:r>
          </a:p>
        </p:txBody>
      </p:sp>
      <p:sp>
        <p:nvSpPr>
          <p:cNvPr id="3" name="Footer Placeholder 2"/>
          <p:cNvSpPr>
            <a:spLocks noGrp="1"/>
          </p:cNvSpPr>
          <p:nvPr>
            <p:ph type="ftr" sz="quarter" idx="11"/>
          </p:nvPr>
        </p:nvSpPr>
        <p:spPr/>
        <p:txBody>
          <a:bodyPr/>
          <a:lstStyle/>
          <a:p>
            <a:r>
              <a:rPr lang="en-US"/>
              <a:t>Capgemini Public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19716"/>
            <a:ext cx="8229600" cy="4525963"/>
          </a:xfrm>
        </p:spPr>
        <p:txBody>
          <a:bodyPr/>
          <a:lstStyle/>
          <a:p>
            <a:r>
              <a:rPr lang="en-US" dirty="0">
                <a:solidFill>
                  <a:schemeClr val="bg1"/>
                </a:solidFill>
              </a:rPr>
              <a:t>Day 2</a:t>
            </a:r>
          </a:p>
          <a:p>
            <a:pPr lvl="1"/>
            <a:r>
              <a:rPr lang="en-US" b="1" dirty="0">
                <a:solidFill>
                  <a:schemeClr val="bg1"/>
                </a:solidFill>
              </a:rPr>
              <a:t>What is a Virtual DOM?</a:t>
            </a:r>
            <a:endParaRPr lang="en-US" dirty="0">
              <a:solidFill>
                <a:schemeClr val="bg1"/>
              </a:solidFill>
            </a:endParaRPr>
          </a:p>
          <a:p>
            <a:pPr lvl="1"/>
            <a:r>
              <a:rPr lang="en-US" b="1" dirty="0" err="1">
                <a:solidFill>
                  <a:schemeClr val="bg1"/>
                </a:solidFill>
              </a:rPr>
              <a:t>ReactElement</a:t>
            </a:r>
            <a:endParaRPr lang="en-US" dirty="0">
              <a:solidFill>
                <a:schemeClr val="bg1"/>
              </a:solidFill>
            </a:endParaRPr>
          </a:p>
          <a:p>
            <a:pPr lvl="1"/>
            <a:r>
              <a:rPr lang="en-US" b="1" dirty="0">
                <a:solidFill>
                  <a:schemeClr val="bg1"/>
                </a:solidFill>
              </a:rPr>
              <a:t>Rendering Our </a:t>
            </a:r>
            <a:r>
              <a:rPr lang="en-US" b="1" dirty="0" err="1">
                <a:solidFill>
                  <a:schemeClr val="bg1"/>
                </a:solidFill>
              </a:rPr>
              <a:t>ReactElement</a:t>
            </a:r>
            <a:endParaRPr lang="en-US" dirty="0">
              <a:solidFill>
                <a:schemeClr val="bg1"/>
              </a:solidFill>
            </a:endParaRPr>
          </a:p>
          <a:p>
            <a:pPr lvl="1"/>
            <a:r>
              <a:rPr lang="en-US" b="1" dirty="0">
                <a:solidFill>
                  <a:schemeClr val="bg1"/>
                </a:solidFill>
              </a:rPr>
              <a:t>Rendering Our </a:t>
            </a:r>
            <a:r>
              <a:rPr lang="en-US" b="1" dirty="0" err="1">
                <a:solidFill>
                  <a:schemeClr val="bg1"/>
                </a:solidFill>
              </a:rPr>
              <a:t>ReactElement</a:t>
            </a:r>
            <a:endParaRPr lang="en-US" dirty="0">
              <a:solidFill>
                <a:schemeClr val="bg1"/>
              </a:solidFill>
            </a:endParaRPr>
          </a:p>
          <a:p>
            <a:pPr lvl="1"/>
            <a:r>
              <a:rPr lang="en-US" b="1" dirty="0">
                <a:solidFill>
                  <a:schemeClr val="bg1"/>
                </a:solidFill>
              </a:rPr>
              <a:t>Adding Text (with children)</a:t>
            </a:r>
            <a:endParaRPr lang="en-US" dirty="0">
              <a:solidFill>
                <a:schemeClr val="bg1"/>
              </a:solidFill>
            </a:endParaRPr>
          </a:p>
          <a:p>
            <a:pPr lvl="1"/>
            <a:r>
              <a:rPr lang="en-US" b="1" dirty="0" err="1">
                <a:solidFill>
                  <a:schemeClr val="bg1"/>
                </a:solidFill>
              </a:rPr>
              <a:t>ReactDOM.render</a:t>
            </a:r>
            <a:r>
              <a:rPr lang="en-US" b="1" dirty="0">
                <a:solidFill>
                  <a:schemeClr val="bg1"/>
                </a:solidFill>
              </a:rPr>
              <a:t>()</a:t>
            </a:r>
            <a:endParaRPr lang="en-US" dirty="0">
              <a:solidFill>
                <a:schemeClr val="bg1"/>
              </a:solidFill>
            </a:endParaRPr>
          </a:p>
          <a:p>
            <a:pPr lvl="1"/>
            <a:r>
              <a:rPr lang="en-US" b="1" dirty="0">
                <a:solidFill>
                  <a:schemeClr val="bg1"/>
                </a:solidFill>
              </a:rPr>
              <a:t>JSX</a:t>
            </a:r>
            <a:endParaRPr lang="en-US" dirty="0">
              <a:solidFill>
                <a:schemeClr val="bg1"/>
              </a:solidFill>
            </a:endParaRPr>
          </a:p>
          <a:p>
            <a:pPr lvl="1"/>
            <a:r>
              <a:rPr lang="en-US" b="1" dirty="0">
                <a:solidFill>
                  <a:schemeClr val="bg1"/>
                </a:solidFill>
              </a:rPr>
              <a:t>JSX Creates Elements</a:t>
            </a:r>
            <a:endParaRPr lang="en-US" dirty="0">
              <a:solidFill>
                <a:schemeClr val="bg1"/>
              </a:solidFill>
            </a:endParaRPr>
          </a:p>
          <a:p>
            <a:pPr lvl="1"/>
            <a:r>
              <a:rPr lang="en-US" b="1" dirty="0">
                <a:solidFill>
                  <a:schemeClr val="bg1"/>
                </a:solidFill>
              </a:rPr>
              <a:t>JSX Attribute Expressions</a:t>
            </a:r>
            <a:endParaRPr lang="en-US" dirty="0">
              <a:solidFill>
                <a:schemeClr val="bg1"/>
              </a:solidFill>
            </a:endParaRPr>
          </a:p>
          <a:p>
            <a:pPr lvl="1"/>
            <a:r>
              <a:rPr lang="en-US" b="1" dirty="0">
                <a:solidFill>
                  <a:schemeClr val="bg1"/>
                </a:solidFill>
              </a:rPr>
              <a:t>JSX Conditional Child Expressions</a:t>
            </a:r>
            <a:endParaRPr lang="en-US" dirty="0">
              <a:solidFill>
                <a:schemeClr val="bg1"/>
              </a:solidFill>
            </a:endParaRPr>
          </a:p>
          <a:p>
            <a:pPr lvl="1"/>
            <a:r>
              <a:rPr lang="en-US" b="1" dirty="0">
                <a:solidFill>
                  <a:schemeClr val="bg1"/>
                </a:solidFill>
              </a:rPr>
              <a:t>JSX Boolean Attributes</a:t>
            </a:r>
            <a:endParaRPr lang="en-US" dirty="0">
              <a:solidFill>
                <a:schemeClr val="bg1"/>
              </a:solidFill>
            </a:endParaRPr>
          </a:p>
          <a:p>
            <a:pPr marL="0" indent="0">
              <a:buNone/>
            </a:pPr>
            <a:endParaRPr lang="en-US" dirty="0">
              <a:solidFill>
                <a:schemeClr val="bg1"/>
              </a:solidFill>
            </a:endParaRPr>
          </a:p>
        </p:txBody>
      </p:sp>
      <p:sp>
        <p:nvSpPr>
          <p:cNvPr id="3" name="Footer Placeholder 2"/>
          <p:cNvSpPr>
            <a:spLocks noGrp="1"/>
          </p:cNvSpPr>
          <p:nvPr>
            <p:ph type="ftr" sz="quarter" idx="11"/>
          </p:nvPr>
        </p:nvSpPr>
        <p:spPr/>
        <p:txBody>
          <a:bodyPr/>
          <a:lstStyle/>
          <a:p>
            <a:r>
              <a:rPr lang="en-US"/>
              <a:t>Capgemini Public</a:t>
            </a:r>
          </a:p>
        </p:txBody>
      </p:sp>
      <p:sp>
        <p:nvSpPr>
          <p:cNvPr id="6" name="Title 6"/>
          <p:cNvSpPr txBox="1">
            <a:spLocks/>
          </p:cNvSpPr>
          <p:nvPr/>
        </p:nvSpPr>
        <p:spPr>
          <a:xfrm>
            <a:off x="457200" y="163727"/>
            <a:ext cx="8229600" cy="792162"/>
          </a:xfrm>
          <a:prstGeom prst="rect">
            <a:avLst/>
          </a:prstGeom>
        </p:spPr>
        <p:txBody>
          <a:bodyPr>
            <a:normAutofit/>
          </a:bodyPr>
          <a:lst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a:lstStyle>
          <a:p>
            <a:r>
              <a:rPr lang="en-US"/>
              <a:t>Day Wise Schedule &amp; Table of Contents</a:t>
            </a:r>
            <a:endParaRPr lang="en-US" sz="2400" dirty="0"/>
          </a:p>
        </p:txBody>
      </p:sp>
    </p:spTree>
    <p:extLst>
      <p:ext uri="{BB962C8B-B14F-4D97-AF65-F5344CB8AC3E}">
        <p14:creationId xmlns:p14="http://schemas.microsoft.com/office/powerpoint/2010/main" val="911162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19716"/>
            <a:ext cx="8229600" cy="4525963"/>
          </a:xfrm>
        </p:spPr>
        <p:txBody>
          <a:bodyPr/>
          <a:lstStyle/>
          <a:p>
            <a:r>
              <a:rPr lang="en-US" dirty="0">
                <a:solidFill>
                  <a:schemeClr val="bg1"/>
                </a:solidFill>
              </a:rPr>
              <a:t>Day 3</a:t>
            </a:r>
          </a:p>
          <a:p>
            <a:pPr lvl="1"/>
            <a:r>
              <a:rPr lang="en-US" b="1" dirty="0">
                <a:solidFill>
                  <a:schemeClr val="bg1"/>
                </a:solidFill>
              </a:rPr>
              <a:t>The Server API</a:t>
            </a:r>
            <a:endParaRPr lang="en-US" dirty="0">
              <a:solidFill>
                <a:schemeClr val="bg1"/>
              </a:solidFill>
            </a:endParaRPr>
          </a:p>
          <a:p>
            <a:pPr lvl="1"/>
            <a:r>
              <a:rPr lang="en-US" b="1" dirty="0">
                <a:solidFill>
                  <a:schemeClr val="bg1"/>
                </a:solidFill>
              </a:rPr>
              <a:t>JSON endpoints</a:t>
            </a:r>
            <a:endParaRPr lang="en-US" dirty="0">
              <a:solidFill>
                <a:schemeClr val="bg1"/>
              </a:solidFill>
            </a:endParaRPr>
          </a:p>
          <a:p>
            <a:pPr lvl="1"/>
            <a:r>
              <a:rPr lang="en-US" b="1" dirty="0">
                <a:solidFill>
                  <a:schemeClr val="bg1"/>
                </a:solidFill>
              </a:rPr>
              <a:t>Loading state from the server</a:t>
            </a:r>
            <a:endParaRPr lang="en-US" dirty="0">
              <a:solidFill>
                <a:schemeClr val="bg1"/>
              </a:solidFill>
            </a:endParaRPr>
          </a:p>
          <a:p>
            <a:pPr lvl="1"/>
            <a:r>
              <a:rPr lang="en-US" dirty="0">
                <a:solidFill>
                  <a:schemeClr val="bg1"/>
                </a:solidFill>
              </a:rPr>
              <a:t>React Top-Level API</a:t>
            </a:r>
          </a:p>
          <a:p>
            <a:pPr lvl="1"/>
            <a:r>
              <a:rPr lang="en-US" dirty="0" err="1">
                <a:solidFill>
                  <a:schemeClr val="bg1"/>
                </a:solidFill>
              </a:rPr>
              <a:t>React.createElement</a:t>
            </a:r>
            <a:r>
              <a:rPr lang="en-US" dirty="0">
                <a:solidFill>
                  <a:schemeClr val="bg1"/>
                </a:solidFill>
              </a:rPr>
              <a:t>, </a:t>
            </a:r>
            <a:r>
              <a:rPr lang="en-US" dirty="0" err="1">
                <a:solidFill>
                  <a:schemeClr val="bg1"/>
                </a:solidFill>
              </a:rPr>
              <a:t>ReactDOM.render</a:t>
            </a:r>
            <a:endParaRPr lang="en-US" dirty="0">
              <a:solidFill>
                <a:schemeClr val="bg1"/>
              </a:solidFill>
            </a:endParaRPr>
          </a:p>
          <a:p>
            <a:pPr lvl="1"/>
            <a:r>
              <a:rPr lang="en-US" dirty="0" err="1">
                <a:solidFill>
                  <a:schemeClr val="bg1"/>
                </a:solidFill>
              </a:rPr>
              <a:t>ReactDOMServer.renderToString</a:t>
            </a:r>
            <a:r>
              <a:rPr lang="en-US" dirty="0">
                <a:solidFill>
                  <a:schemeClr val="bg1"/>
                </a:solidFill>
              </a:rPr>
              <a:t>, </a:t>
            </a:r>
            <a:r>
              <a:rPr lang="en-US" dirty="0" err="1">
                <a:solidFill>
                  <a:schemeClr val="bg1"/>
                </a:solidFill>
              </a:rPr>
              <a:t>ReactDOMServer.renderToStaticMarkup</a:t>
            </a:r>
            <a:endParaRPr lang="en-US" dirty="0">
              <a:solidFill>
                <a:schemeClr val="bg1"/>
              </a:solidFill>
            </a:endParaRPr>
          </a:p>
          <a:p>
            <a:pPr lvl="1"/>
            <a:r>
              <a:rPr lang="en-US" dirty="0" err="1">
                <a:solidFill>
                  <a:schemeClr val="bg1"/>
                </a:solidFill>
              </a:rPr>
              <a:t>React.createClass</a:t>
            </a:r>
            <a:endParaRPr lang="en-US" dirty="0">
              <a:solidFill>
                <a:schemeClr val="bg1"/>
              </a:solidFill>
            </a:endParaRPr>
          </a:p>
          <a:p>
            <a:pPr lvl="1"/>
            <a:r>
              <a:rPr lang="en-US" dirty="0" err="1">
                <a:solidFill>
                  <a:schemeClr val="bg1"/>
                </a:solidFill>
              </a:rPr>
              <a:t>React.Children.count</a:t>
            </a:r>
            <a:r>
              <a:rPr lang="en-US" dirty="0">
                <a:solidFill>
                  <a:schemeClr val="bg1"/>
                </a:solidFill>
              </a:rPr>
              <a:t>, </a:t>
            </a:r>
            <a:r>
              <a:rPr lang="en-US" dirty="0" err="1">
                <a:solidFill>
                  <a:schemeClr val="bg1"/>
                </a:solidFill>
              </a:rPr>
              <a:t>React.Children.map</a:t>
            </a:r>
            <a:r>
              <a:rPr lang="en-US" dirty="0">
                <a:solidFill>
                  <a:schemeClr val="bg1"/>
                </a:solidFill>
              </a:rPr>
              <a:t>, </a:t>
            </a:r>
            <a:r>
              <a:rPr lang="en-US" dirty="0" err="1">
                <a:solidFill>
                  <a:schemeClr val="bg1"/>
                </a:solidFill>
              </a:rPr>
              <a:t>React.Children.forEach</a:t>
            </a:r>
            <a:endParaRPr lang="en-US" dirty="0">
              <a:solidFill>
                <a:schemeClr val="bg1"/>
              </a:solidFill>
            </a:endParaRPr>
          </a:p>
          <a:p>
            <a:pPr lvl="1"/>
            <a:r>
              <a:rPr lang="en-US" b="1" dirty="0" err="1">
                <a:solidFill>
                  <a:schemeClr val="bg1"/>
                </a:solidFill>
              </a:rPr>
              <a:t>ReactComponent</a:t>
            </a:r>
            <a:endParaRPr lang="en-US" dirty="0">
              <a:solidFill>
                <a:schemeClr val="bg1"/>
              </a:solidFill>
            </a:endParaRPr>
          </a:p>
          <a:p>
            <a:pPr lvl="1"/>
            <a:r>
              <a:rPr lang="en-US" b="1" dirty="0">
                <a:solidFill>
                  <a:schemeClr val="bg1"/>
                </a:solidFill>
              </a:rPr>
              <a:t>render() Returns a </a:t>
            </a:r>
            <a:r>
              <a:rPr lang="en-US" b="1" dirty="0" err="1">
                <a:solidFill>
                  <a:schemeClr val="bg1"/>
                </a:solidFill>
              </a:rPr>
              <a:t>ReactElement</a:t>
            </a:r>
            <a:r>
              <a:rPr lang="en-US" b="1" dirty="0">
                <a:solidFill>
                  <a:schemeClr val="bg1"/>
                </a:solidFill>
              </a:rPr>
              <a:t> Tree, Getting Data into render()</a:t>
            </a:r>
            <a:endParaRPr lang="en-US" dirty="0">
              <a:solidFill>
                <a:schemeClr val="bg1"/>
              </a:solidFill>
            </a:endParaRPr>
          </a:p>
          <a:p>
            <a:pPr lvl="1"/>
            <a:r>
              <a:rPr lang="en-US" b="1" dirty="0">
                <a:solidFill>
                  <a:schemeClr val="bg1"/>
                </a:solidFill>
              </a:rPr>
              <a:t>props are the parameters</a:t>
            </a:r>
            <a:endParaRPr lang="en-US" dirty="0">
              <a:solidFill>
                <a:schemeClr val="bg1"/>
              </a:solidFill>
            </a:endParaRPr>
          </a:p>
          <a:p>
            <a:pPr lvl="1"/>
            <a:r>
              <a:rPr lang="en-US" b="1" dirty="0" err="1">
                <a:solidFill>
                  <a:schemeClr val="bg1"/>
                </a:solidFill>
              </a:rPr>
              <a:t>PropTypes</a:t>
            </a:r>
            <a:endParaRPr lang="en-US" dirty="0">
              <a:solidFill>
                <a:schemeClr val="bg1"/>
              </a:solidFill>
            </a:endParaRPr>
          </a:p>
          <a:p>
            <a:pPr lvl="1"/>
            <a:r>
              <a:rPr lang="en-US" b="1" dirty="0">
                <a:solidFill>
                  <a:schemeClr val="bg1"/>
                </a:solidFill>
              </a:rPr>
              <a:t>Default props with </a:t>
            </a:r>
            <a:r>
              <a:rPr lang="en-US" b="1" dirty="0" err="1">
                <a:solidFill>
                  <a:schemeClr val="bg1"/>
                </a:solidFill>
              </a:rPr>
              <a:t>getDefaultProps</a:t>
            </a:r>
            <a:r>
              <a:rPr lang="en-US" b="1" dirty="0">
                <a:solidFill>
                  <a:schemeClr val="bg1"/>
                </a:solidFill>
              </a:rPr>
              <a:t>()</a:t>
            </a:r>
            <a:endParaRPr lang="en-US" dirty="0">
              <a:solidFill>
                <a:schemeClr val="bg1"/>
              </a:solidFill>
            </a:endParaRPr>
          </a:p>
          <a:p>
            <a:pPr lvl="1"/>
            <a:r>
              <a:rPr lang="en-US" b="1" dirty="0">
                <a:solidFill>
                  <a:schemeClr val="bg1"/>
                </a:solidFill>
              </a:rPr>
              <a:t>Context</a:t>
            </a:r>
            <a:endParaRPr lang="en-US" dirty="0">
              <a:solidFill>
                <a:schemeClr val="bg1"/>
              </a:solidFill>
            </a:endParaRPr>
          </a:p>
        </p:txBody>
      </p:sp>
      <p:sp>
        <p:nvSpPr>
          <p:cNvPr id="3" name="Footer Placeholder 2"/>
          <p:cNvSpPr>
            <a:spLocks noGrp="1"/>
          </p:cNvSpPr>
          <p:nvPr>
            <p:ph type="ftr" sz="quarter" idx="11"/>
          </p:nvPr>
        </p:nvSpPr>
        <p:spPr/>
        <p:txBody>
          <a:bodyPr/>
          <a:lstStyle/>
          <a:p>
            <a:r>
              <a:rPr lang="en-US"/>
              <a:t>Capgemini Public</a:t>
            </a:r>
          </a:p>
        </p:txBody>
      </p:sp>
      <p:sp>
        <p:nvSpPr>
          <p:cNvPr id="6" name="Title 6"/>
          <p:cNvSpPr txBox="1">
            <a:spLocks/>
          </p:cNvSpPr>
          <p:nvPr/>
        </p:nvSpPr>
        <p:spPr>
          <a:xfrm>
            <a:off x="457200" y="173666"/>
            <a:ext cx="8229600" cy="792162"/>
          </a:xfrm>
          <a:prstGeom prst="rect">
            <a:avLst/>
          </a:prstGeom>
        </p:spPr>
        <p:txBody>
          <a:bodyPr>
            <a:normAutofit/>
          </a:bodyPr>
          <a:lst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a:lstStyle>
          <a:p>
            <a:r>
              <a:rPr lang="en-US"/>
              <a:t>Day Wise Schedule &amp; Table of Contents</a:t>
            </a:r>
            <a:endParaRPr lang="en-US" sz="2400" dirty="0"/>
          </a:p>
        </p:txBody>
      </p:sp>
    </p:spTree>
    <p:extLst>
      <p:ext uri="{BB962C8B-B14F-4D97-AF65-F5344CB8AC3E}">
        <p14:creationId xmlns:p14="http://schemas.microsoft.com/office/powerpoint/2010/main" val="848131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03237"/>
            <a:ext cx="8229600" cy="4525963"/>
          </a:xfrm>
        </p:spPr>
        <p:txBody>
          <a:bodyPr/>
          <a:lstStyle/>
          <a:p>
            <a:r>
              <a:rPr lang="en-US" dirty="0">
                <a:solidFill>
                  <a:schemeClr val="bg1"/>
                </a:solidFill>
              </a:rPr>
              <a:t>Day 5</a:t>
            </a:r>
          </a:p>
          <a:p>
            <a:endParaRPr lang="en-US" dirty="0">
              <a:solidFill>
                <a:schemeClr val="bg1"/>
              </a:solidFill>
            </a:endParaRPr>
          </a:p>
          <a:p>
            <a:pPr lvl="0"/>
            <a:r>
              <a:rPr lang="en-US" dirty="0">
                <a:solidFill>
                  <a:schemeClr val="bg1"/>
                </a:solidFill>
              </a:rPr>
              <a:t>Unidirectional data flow</a:t>
            </a:r>
          </a:p>
          <a:p>
            <a:pPr lvl="0"/>
            <a:r>
              <a:rPr lang="en-US" dirty="0">
                <a:solidFill>
                  <a:schemeClr val="bg1"/>
                </a:solidFill>
              </a:rPr>
              <a:t>Component Types</a:t>
            </a:r>
          </a:p>
          <a:p>
            <a:pPr lvl="0"/>
            <a:r>
              <a:rPr lang="en-US" dirty="0">
                <a:solidFill>
                  <a:schemeClr val="bg1"/>
                </a:solidFill>
              </a:rPr>
              <a:t>props or state?</a:t>
            </a:r>
          </a:p>
          <a:p>
            <a:pPr lvl="0"/>
            <a:r>
              <a:rPr lang="en-US" dirty="0">
                <a:solidFill>
                  <a:schemeClr val="bg1"/>
                </a:solidFill>
              </a:rPr>
              <a:t>React Architecture</a:t>
            </a:r>
          </a:p>
          <a:p>
            <a:pPr lvl="0"/>
            <a:r>
              <a:rPr lang="en-US" dirty="0">
                <a:solidFill>
                  <a:schemeClr val="bg1"/>
                </a:solidFill>
              </a:rPr>
              <a:t>React component's Life Cycle</a:t>
            </a:r>
          </a:p>
          <a:p>
            <a:pPr lvl="0"/>
            <a:r>
              <a:rPr lang="en-US" dirty="0">
                <a:solidFill>
                  <a:schemeClr val="bg1"/>
                </a:solidFill>
              </a:rPr>
              <a:t>React component - Life cycle phases</a:t>
            </a:r>
          </a:p>
          <a:p>
            <a:pPr lvl="0"/>
            <a:r>
              <a:rPr lang="en-US" dirty="0">
                <a:solidFill>
                  <a:schemeClr val="bg1"/>
                </a:solidFill>
              </a:rPr>
              <a:t>React component - Life cycle methods execution sequence</a:t>
            </a:r>
          </a:p>
          <a:p>
            <a:pPr lvl="0"/>
            <a:r>
              <a:rPr lang="en-US" dirty="0" err="1">
                <a:solidFill>
                  <a:schemeClr val="bg1"/>
                </a:solidFill>
              </a:rPr>
              <a:t>Mixins</a:t>
            </a:r>
            <a:r>
              <a:rPr lang="en-US" dirty="0">
                <a:solidFill>
                  <a:schemeClr val="bg1"/>
                </a:solidFill>
              </a:rPr>
              <a:t> </a:t>
            </a:r>
          </a:p>
        </p:txBody>
      </p:sp>
      <p:sp>
        <p:nvSpPr>
          <p:cNvPr id="3" name="Footer Placeholder 2"/>
          <p:cNvSpPr>
            <a:spLocks noGrp="1"/>
          </p:cNvSpPr>
          <p:nvPr>
            <p:ph type="ftr" sz="quarter" idx="11"/>
          </p:nvPr>
        </p:nvSpPr>
        <p:spPr/>
        <p:txBody>
          <a:bodyPr/>
          <a:lstStyle/>
          <a:p>
            <a:r>
              <a:rPr lang="en-US"/>
              <a:t>Capgemini Public</a:t>
            </a:r>
          </a:p>
        </p:txBody>
      </p:sp>
      <p:sp>
        <p:nvSpPr>
          <p:cNvPr id="8" name="Title 6"/>
          <p:cNvSpPr txBox="1">
            <a:spLocks/>
          </p:cNvSpPr>
          <p:nvPr/>
        </p:nvSpPr>
        <p:spPr>
          <a:xfrm>
            <a:off x="457200" y="163727"/>
            <a:ext cx="8229600" cy="792162"/>
          </a:xfrm>
          <a:prstGeom prst="rect">
            <a:avLst/>
          </a:prstGeom>
        </p:spPr>
        <p:txBody>
          <a:bodyPr>
            <a:normAutofit/>
          </a:bodyPr>
          <a:lst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a:lstStyle>
          <a:p>
            <a:r>
              <a:rPr lang="en-US"/>
              <a:t>Day Wise Schedule &amp; Table of Contents</a:t>
            </a:r>
            <a:endParaRPr lang="en-US" sz="2400" dirty="0"/>
          </a:p>
        </p:txBody>
      </p:sp>
    </p:spTree>
    <p:extLst>
      <p:ext uri="{BB962C8B-B14F-4D97-AF65-F5344CB8AC3E}">
        <p14:creationId xmlns:p14="http://schemas.microsoft.com/office/powerpoint/2010/main" val="11475938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Category xmlns="f9b258c7-9c72-463b-80f6-91d061ebb25d">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9EE2E4-660B-4BA2-8100-254A15C4E72E}"/>
</file>

<file path=customXml/itemProps2.xml><?xml version="1.0" encoding="utf-8"?>
<ds:datastoreItem xmlns:ds="http://schemas.openxmlformats.org/officeDocument/2006/customXml" ds:itemID="{E63433B7-998A-4D4C-91CD-BC966B06FCAD}"/>
</file>

<file path=customXml/itemProps3.xml><?xml version="1.0" encoding="utf-8"?>
<ds:datastoreItem xmlns:ds="http://schemas.openxmlformats.org/officeDocument/2006/customXml" ds:itemID="{E6D7665F-8C87-49F1-94B0-6D13FB5E127F}"/>
</file>

<file path=docProps/app.xml><?xml version="1.0" encoding="utf-8"?>
<Properties xmlns="http://schemas.openxmlformats.org/officeDocument/2006/extended-properties" xmlns:vt="http://schemas.openxmlformats.org/officeDocument/2006/docPropsVTypes">
  <Template/>
  <TotalTime>2451</TotalTime>
  <Words>617</Words>
  <Application>Microsoft Office PowerPoint</Application>
  <PresentationFormat>On-screen Show (4:3)</PresentationFormat>
  <Paragraphs>178</Paragraphs>
  <Slides>15</Slides>
  <Notes>15</Notes>
  <HiddenSlides>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15</vt:i4>
      </vt:variant>
    </vt:vector>
  </HeadingPairs>
  <TitlesOfParts>
    <vt:vector size="26" baseType="lpstr">
      <vt:lpstr>Arial</vt:lpstr>
      <vt:lpstr>Calibri</vt:lpstr>
      <vt:lpstr>Candara</vt:lpstr>
      <vt:lpstr>Georgia</vt:lpstr>
      <vt:lpstr>Verdana</vt:lpstr>
      <vt:lpstr>Wingdings</vt:lpstr>
      <vt:lpstr>2_Office Theme</vt:lpstr>
      <vt:lpstr>Capgemini 2017_Cover slides</vt:lpstr>
      <vt:lpstr>Section slides</vt:lpstr>
      <vt:lpstr>Content Layouts</vt:lpstr>
      <vt:lpstr>Content and Image Layouts</vt:lpstr>
      <vt:lpstr>PowerPoint Presentation</vt:lpstr>
      <vt:lpstr>Document History</vt:lpstr>
      <vt:lpstr>Course Goals and Non Goals</vt:lpstr>
      <vt:lpstr>Pre-requisites</vt:lpstr>
      <vt:lpstr>Intended Audience</vt:lpstr>
      <vt:lpstr>Day Wise Schedule &amp; Table of Contents</vt:lpstr>
      <vt:lpstr>PowerPoint Presentation</vt:lpstr>
      <vt:lpstr>PowerPoint Presentation</vt:lpstr>
      <vt:lpstr>PowerPoint Presentation</vt:lpstr>
      <vt:lpstr>PowerPoint Presentation</vt:lpstr>
      <vt:lpstr>PowerPoint Presentation</vt:lpstr>
      <vt:lpstr>PowerPoint Presentation</vt:lpstr>
      <vt:lpstr>References</vt:lpstr>
      <vt:lpstr>Next Step Courses (if applicable)</vt:lpstr>
      <vt:lpstr>Other Parallel Technology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N, Kathiresan</cp:lastModifiedBy>
  <cp:revision>135</cp:revision>
  <dcterms:created xsi:type="dcterms:W3CDTF">2014-04-28T11:21:39Z</dcterms:created>
  <dcterms:modified xsi:type="dcterms:W3CDTF">2018-05-21T10:21:36Z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